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2" r:id="rId2"/>
    <p:sldId id="271" r:id="rId3"/>
    <p:sldId id="273" r:id="rId4"/>
    <p:sldId id="274" r:id="rId5"/>
    <p:sldId id="279" r:id="rId6"/>
    <p:sldId id="275" r:id="rId7"/>
    <p:sldId id="277" r:id="rId8"/>
    <p:sldId id="282" r:id="rId9"/>
    <p:sldId id="283" r:id="rId10"/>
    <p:sldId id="278" r:id="rId11"/>
    <p:sldId id="285" r:id="rId12"/>
    <p:sldId id="286" r:id="rId13"/>
    <p:sldId id="284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48">
          <p15:clr>
            <a:srgbClr val="A4A3A4"/>
          </p15:clr>
        </p15:guide>
        <p15:guide id="2" orient="horz" pos="2916">
          <p15:clr>
            <a:srgbClr val="A4A3A4"/>
          </p15:clr>
        </p15:guide>
        <p15:guide id="3" orient="horz" pos="182">
          <p15:clr>
            <a:srgbClr val="A4A3A4"/>
          </p15:clr>
        </p15:guide>
        <p15:guide id="4" pos="2880">
          <p15:clr>
            <a:srgbClr val="A4A3A4"/>
          </p15:clr>
        </p15:guide>
        <p15:guide id="5" pos="288">
          <p15:clr>
            <a:srgbClr val="A4A3A4"/>
          </p15:clr>
        </p15:guide>
        <p15:guide id="6" pos="231">
          <p15:clr>
            <a:srgbClr val="A4A3A4"/>
          </p15:clr>
        </p15:guide>
        <p15:guide id="7" pos="5472">
          <p15:clr>
            <a:srgbClr val="A4A3A4"/>
          </p15:clr>
        </p15:guide>
        <p15:guide id="8" pos="552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1CB"/>
    <a:srgbClr val="EBD5B7"/>
    <a:srgbClr val="EAC592"/>
    <a:srgbClr val="ECDEC9"/>
    <a:srgbClr val="999B9E"/>
    <a:srgbClr val="00A5B5"/>
    <a:srgbClr val="727478"/>
    <a:srgbClr val="000000"/>
    <a:srgbClr val="009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-582" y="-102"/>
      </p:cViewPr>
      <p:guideLst>
        <p:guide orient="horz" pos="648"/>
        <p:guide orient="horz" pos="2916"/>
        <p:guide orient="horz" pos="182"/>
        <p:guide pos="2880"/>
        <p:guide pos="288"/>
        <p:guide pos="231"/>
        <p:guide pos="5472"/>
        <p:guide pos="55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F83CE-1149-4E49-BDC7-278DF191B947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AD326-9A7B-47DF-B03C-D8BB1DD1D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09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31EEF-6687-46EB-81C1-DBAEF15AF81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DDF3D-2244-49A1-9D1D-D3053E47B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67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74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31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Speaker to remind the audience their feedback</a:t>
            </a:r>
            <a:r>
              <a:rPr lang="en-US" baseline="0" dirty="0" smtClean="0"/>
              <a:t> is important and </a:t>
            </a:r>
            <a:r>
              <a:rPr lang="en-US" dirty="0" smtClean="0"/>
              <a:t>to complete and submit the surveys.  Two options:</a:t>
            </a:r>
            <a:r>
              <a:rPr lang="en-US" baseline="0" dirty="0" smtClean="0"/>
              <a:t> either online, QR codes available on signage and at the registration desk.  Or pick up a hard copy and complete, turn in to WFT staff at registration desk and pickup a ticket for </a:t>
            </a:r>
            <a:r>
              <a:rPr lang="en-US" baseline="0" smtClean="0"/>
              <a:t>the drawing.  </a:t>
            </a:r>
            <a:r>
              <a:rPr lang="en-US" baseline="0" dirty="0" smtClean="0"/>
              <a:t>Prize drawn at EOD Wednesday during closing session, must be present to win.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89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9" y="0"/>
            <a:ext cx="7022592" cy="3471672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1821118" y="4147157"/>
            <a:ext cx="7322883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982035" y="4147157"/>
            <a:ext cx="1400175" cy="34289"/>
          </a:xfrm>
          <a:prstGeom prst="rect">
            <a:avLst/>
          </a:prstGeom>
          <a:solidFill>
            <a:srgbClr val="00A5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94" y="2328109"/>
            <a:ext cx="1230140" cy="506725"/>
          </a:xfrm>
          <a:prstGeom prst="rect">
            <a:avLst/>
          </a:prstGeom>
        </p:spPr>
      </p:pic>
      <p:sp>
        <p:nvSpPr>
          <p:cNvPr id="1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882650" y="3322692"/>
            <a:ext cx="7894638" cy="718432"/>
          </a:xfrm>
        </p:spPr>
        <p:txBody>
          <a:bodyPr anchor="b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800" b="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Presentation Cover Title – </a:t>
            </a:r>
            <a:br>
              <a:rPr lang="en-US" dirty="0" smtClean="0"/>
            </a:br>
            <a:r>
              <a:rPr lang="en-US" dirty="0" smtClean="0"/>
              <a:t>Up to two lines of text</a:t>
            </a:r>
            <a:endParaRPr lang="en-US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78736" y="4268651"/>
            <a:ext cx="7898552" cy="4114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aseline="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Presenter Name, Title</a:t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97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713" y="921882"/>
            <a:ext cx="4205287" cy="37072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21882"/>
            <a:ext cx="4205288" cy="37072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41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4572000" y="1068375"/>
            <a:ext cx="0" cy="356077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028700"/>
            <a:ext cx="39319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4753927" y="1028700"/>
            <a:ext cx="39319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8"/>
          </p:nvPr>
        </p:nvSpPr>
        <p:spPr>
          <a:xfrm>
            <a:off x="366713" y="1318019"/>
            <a:ext cx="4114800" cy="3311131"/>
          </a:xfrm>
        </p:spPr>
        <p:txBody>
          <a:bodyPr>
            <a:normAutofit/>
          </a:bodyPr>
          <a:lstStyle>
            <a:lvl1pPr marL="227013" indent="-227013">
              <a:defRPr sz="1800"/>
            </a:lvl1pPr>
            <a:lvl2pPr marL="460375" indent="-233363">
              <a:defRPr sz="1600"/>
            </a:lvl2pPr>
            <a:lvl3pPr marL="687388" indent="-227013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9"/>
          </p:nvPr>
        </p:nvSpPr>
        <p:spPr>
          <a:xfrm>
            <a:off x="4663440" y="1318019"/>
            <a:ext cx="4114800" cy="3311131"/>
          </a:xfrm>
        </p:spPr>
        <p:txBody>
          <a:bodyPr>
            <a:normAutofit/>
          </a:bodyPr>
          <a:lstStyle>
            <a:lvl1pPr marL="227013" indent="-227013">
              <a:defRPr sz="1800"/>
            </a:lvl1pPr>
            <a:lvl2pPr marL="460375" indent="-233363">
              <a:defRPr sz="1600"/>
            </a:lvl2pPr>
            <a:lvl3pPr marL="687388" indent="-227013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8383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Column Text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138756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6005244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3339099" y="1332595"/>
            <a:ext cx="2486348" cy="986319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200452" y="1332595"/>
            <a:ext cx="2486348" cy="986319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457200" y="1332595"/>
            <a:ext cx="2486348" cy="986319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035170"/>
            <a:ext cx="2486348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3339099" y="1035170"/>
            <a:ext cx="2486348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6200452" y="1035170"/>
            <a:ext cx="2486348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25"/>
          </p:nvPr>
        </p:nvSpPr>
        <p:spPr>
          <a:xfrm>
            <a:off x="366712" y="2432448"/>
            <a:ext cx="2670048" cy="2196703"/>
          </a:xfrm>
        </p:spPr>
        <p:txBody>
          <a:bodyPr>
            <a:normAutofit/>
          </a:bodyPr>
          <a:lstStyle>
            <a:lvl1pPr marL="174625" indent="-174625">
              <a:defRPr sz="1800"/>
            </a:lvl1pPr>
            <a:lvl2pPr marL="457200" indent="-228600">
              <a:defRPr sz="1600"/>
            </a:lvl2pPr>
            <a:lvl3pPr marL="685800" indent="-228600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Content Placeholder 18"/>
          <p:cNvSpPr>
            <a:spLocks noGrp="1"/>
          </p:cNvSpPr>
          <p:nvPr>
            <p:ph sz="quarter" idx="26"/>
          </p:nvPr>
        </p:nvSpPr>
        <p:spPr>
          <a:xfrm>
            <a:off x="3236976" y="2432448"/>
            <a:ext cx="2670048" cy="2196703"/>
          </a:xfrm>
        </p:spPr>
        <p:txBody>
          <a:bodyPr>
            <a:normAutofit/>
          </a:bodyPr>
          <a:lstStyle>
            <a:lvl1pPr marL="174625" indent="-174625">
              <a:defRPr sz="1800"/>
            </a:lvl1pPr>
            <a:lvl2pPr marL="457200" indent="-228600">
              <a:defRPr sz="1600"/>
            </a:lvl2pPr>
            <a:lvl3pPr marL="685800" indent="-228600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1" name="Content Placeholder 18"/>
          <p:cNvSpPr>
            <a:spLocks noGrp="1"/>
          </p:cNvSpPr>
          <p:nvPr>
            <p:ph sz="quarter" idx="27"/>
          </p:nvPr>
        </p:nvSpPr>
        <p:spPr>
          <a:xfrm>
            <a:off x="6107240" y="2432448"/>
            <a:ext cx="2670048" cy="2196703"/>
          </a:xfrm>
        </p:spPr>
        <p:txBody>
          <a:bodyPr>
            <a:normAutofit/>
          </a:bodyPr>
          <a:lstStyle>
            <a:lvl1pPr marL="174625" indent="-174625">
              <a:defRPr sz="1800"/>
            </a:lvl1pPr>
            <a:lvl2pPr marL="457200" indent="-228600">
              <a:defRPr sz="1600"/>
            </a:lvl2pPr>
            <a:lvl3pPr marL="685800" indent="-228600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2618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177540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5966460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024454"/>
            <a:ext cx="25603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3291840" y="1024454"/>
            <a:ext cx="25603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6126480" y="1024454"/>
            <a:ext cx="25603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9"/>
          </p:nvPr>
        </p:nvSpPr>
        <p:spPr>
          <a:xfrm>
            <a:off x="366713" y="1318019"/>
            <a:ext cx="2743200" cy="3311131"/>
          </a:xfrm>
        </p:spPr>
        <p:txBody>
          <a:bodyPr>
            <a:normAutofit/>
          </a:bodyPr>
          <a:lstStyle>
            <a:lvl1pPr marL="227013" indent="-227013">
              <a:spcBef>
                <a:spcPts val="400"/>
              </a:spcBef>
              <a:defRPr sz="1600"/>
            </a:lvl1pPr>
            <a:lvl2pPr marL="460375" indent="-233363">
              <a:spcBef>
                <a:spcPts val="400"/>
              </a:spcBef>
              <a:defRPr sz="1400"/>
            </a:lvl2pPr>
            <a:lvl3pPr marL="687388" indent="-227013">
              <a:spcBef>
                <a:spcPts val="400"/>
              </a:spcBef>
              <a:defRPr sz="12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27"/>
          </p:nvPr>
        </p:nvSpPr>
        <p:spPr>
          <a:xfrm>
            <a:off x="3200400" y="1318019"/>
            <a:ext cx="2743200" cy="3311131"/>
          </a:xfrm>
        </p:spPr>
        <p:txBody>
          <a:bodyPr>
            <a:normAutofit/>
          </a:bodyPr>
          <a:lstStyle>
            <a:lvl1pPr marL="227013" indent="-227013">
              <a:spcBef>
                <a:spcPts val="400"/>
              </a:spcBef>
              <a:defRPr sz="1600"/>
            </a:lvl1pPr>
            <a:lvl2pPr marL="460375" indent="-233363">
              <a:spcBef>
                <a:spcPts val="400"/>
              </a:spcBef>
              <a:defRPr sz="1400"/>
            </a:lvl2pPr>
            <a:lvl3pPr marL="687388" indent="-227013">
              <a:spcBef>
                <a:spcPts val="400"/>
              </a:spcBef>
              <a:defRPr sz="12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28"/>
          </p:nvPr>
        </p:nvSpPr>
        <p:spPr>
          <a:xfrm>
            <a:off x="6034088" y="1318019"/>
            <a:ext cx="2743200" cy="3311131"/>
          </a:xfrm>
        </p:spPr>
        <p:txBody>
          <a:bodyPr>
            <a:normAutofit/>
          </a:bodyPr>
          <a:lstStyle>
            <a:lvl1pPr marL="227013" indent="-227013">
              <a:spcBef>
                <a:spcPts val="400"/>
              </a:spcBef>
              <a:defRPr sz="1600"/>
            </a:lvl1pPr>
            <a:lvl2pPr marL="460375" indent="-233363">
              <a:spcBef>
                <a:spcPts val="400"/>
              </a:spcBef>
              <a:defRPr sz="1400"/>
            </a:lvl2pPr>
            <a:lvl3pPr marL="687388" indent="-227013">
              <a:spcBef>
                <a:spcPts val="400"/>
              </a:spcBef>
              <a:defRPr sz="12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1883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-Row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491691" y="1408613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216284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57200" y="3003710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3844577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318151" y="1033320"/>
            <a:ext cx="0" cy="358717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5130316" y="1033320"/>
            <a:ext cx="0" cy="358717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57200" y="132197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5302568" y="1408613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5" name="Text Placeholder 11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5394960" y="1041979"/>
            <a:ext cx="329184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6" name="Text Placeholder 7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491691" y="2249480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7" name="Text Placeholder 7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302568" y="2249480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8" name="Text Placeholder 7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1491691" y="3090347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9" name="Text Placeholder 7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5302568" y="3090347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0" name="Text Placeholder 7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1491691" y="3931212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1" name="Text Placeholder 7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5302568" y="3931212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2" name="Text Placeholder 11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1583131" y="1041979"/>
            <a:ext cx="329184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23" name="Text Placeholder 54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59450" y="1385469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4" name="Text Placeholder 54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459450" y="2221912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5" name="Text Placeholder 54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459450" y="3058355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6" name="Text Placeholder 54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459450" y="3894798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6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259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6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7970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47237" y="2700890"/>
            <a:ext cx="1400175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6750" y="1028700"/>
            <a:ext cx="7020539" cy="1614789"/>
          </a:xfrm>
        </p:spPr>
        <p:txBody>
          <a:bodyPr anchor="b"/>
          <a:lstStyle>
            <a:lvl1pPr>
              <a:lnSpc>
                <a:spcPct val="8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756750" y="2772062"/>
            <a:ext cx="7020538" cy="1296591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5" descr="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877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797050"/>
          </a:xfrm>
          <a:prstGeom prst="rect">
            <a:avLst/>
          </a:prstGeom>
          <a:solidFill>
            <a:srgbClr val="999B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47237" y="2700890"/>
            <a:ext cx="1400175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6750" y="1028700"/>
            <a:ext cx="7020539" cy="1614789"/>
          </a:xfrm>
        </p:spPr>
        <p:txBody>
          <a:bodyPr anchor="b"/>
          <a:lstStyle>
            <a:lvl1pPr>
              <a:lnSpc>
                <a:spcPct val="8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756750" y="2772062"/>
            <a:ext cx="7020538" cy="1296591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15" descr="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66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797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47237" y="2700890"/>
            <a:ext cx="1400175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6750" y="1028700"/>
            <a:ext cx="7020539" cy="1614789"/>
          </a:xfrm>
        </p:spPr>
        <p:txBody>
          <a:bodyPr anchor="b"/>
          <a:lstStyle>
            <a:lvl1pPr>
              <a:lnSpc>
                <a:spcPct val="8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756750" y="2772062"/>
            <a:ext cx="7020538" cy="1296591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5" descr="W"/>
          <p:cNvPicPr>
            <a:picLocks noChangeAspect="1" noChangeArrowheads="1"/>
          </p:cNvPicPr>
          <p:nvPr userDrawn="1"/>
        </p:nvPicPr>
        <p:blipFill>
          <a:blip r:embed="rId2" cstate="print">
            <a:lum bright="100000" contrast="100000"/>
          </a:blip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972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image divide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4800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572000" y="1028700"/>
            <a:ext cx="4114800" cy="2699147"/>
          </a:xfrm>
          <a:solidFill>
            <a:srgbClr val="000000">
              <a:alpha val="40000"/>
            </a:srgbClr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1588" indent="0">
              <a:buNone/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8496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38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f Contents or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1028700"/>
            <a:ext cx="914400" cy="2133933"/>
          </a:xfrm>
          <a:prstGeom prst="rect">
            <a:avLst/>
          </a:prstGeom>
          <a:solidFill>
            <a:srgbClr val="CE114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1029848" y="1060848"/>
            <a:ext cx="7747440" cy="35683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963998" y="1028701"/>
            <a:ext cx="5938793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124915" y="1028701"/>
            <a:ext cx="1400175" cy="34289"/>
          </a:xfrm>
          <a:prstGeom prst="rect">
            <a:avLst/>
          </a:prstGeom>
          <a:solidFill>
            <a:srgbClr val="00A5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6398153" y="4881582"/>
            <a:ext cx="18902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kern="1200" dirty="0" smtClean="0">
                <a:solidFill>
                  <a:schemeClr val="accent6"/>
                </a:solidFill>
                <a:latin typeface="+mj-lt"/>
                <a:ea typeface="+mn-ea"/>
                <a:cs typeface="+mn-cs"/>
              </a:rPr>
              <a:t>© 2015 Weatherford. All rights reserved.</a:t>
            </a:r>
            <a:endParaRPr lang="en-US" sz="800" b="0" kern="1200" dirty="0">
              <a:solidFill>
                <a:schemeClr val="accent6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17" name="Picture 15" descr="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4" y="4777899"/>
            <a:ext cx="1830017" cy="34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00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Left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0" y="928197"/>
            <a:ext cx="6376988" cy="370095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319353" y="1028700"/>
            <a:ext cx="0" cy="3600450"/>
          </a:xfrm>
          <a:prstGeom prst="line">
            <a:avLst/>
          </a:prstGeom>
          <a:ln w="6350" cmpd="sng">
            <a:solidFill>
              <a:srgbClr val="4C4D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66713" y="949722"/>
            <a:ext cx="1862137" cy="36794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buNone/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1302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4" y="4777899"/>
            <a:ext cx="1830017" cy="3474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714" y="208706"/>
            <a:ext cx="7772400" cy="61722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714" y="919076"/>
            <a:ext cx="8410575" cy="3710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746480" y="4802506"/>
            <a:ext cx="6400800" cy="3429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180796" y="4802506"/>
            <a:ext cx="1371600" cy="34290"/>
          </a:xfrm>
          <a:prstGeom prst="rect">
            <a:avLst/>
          </a:prstGeom>
          <a:solidFill>
            <a:srgbClr val="00A5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pic>
        <p:nvPicPr>
          <p:cNvPr id="10" name="Picture 15" descr="W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6398153" y="4881582"/>
            <a:ext cx="18902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kern="1200" dirty="0" smtClean="0">
                <a:solidFill>
                  <a:schemeClr val="accent6"/>
                </a:solidFill>
                <a:latin typeface="+mj-lt"/>
                <a:ea typeface="+mn-ea"/>
                <a:cs typeface="+mn-cs"/>
              </a:rPr>
              <a:t>© 2015 Weatherford. All rights reserved.</a:t>
            </a:r>
            <a:endParaRPr lang="en-US" sz="800" b="0" kern="1200" dirty="0">
              <a:solidFill>
                <a:schemeClr val="accent6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98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9" r:id="rId2"/>
    <p:sldLayoutId id="2147483676" r:id="rId3"/>
    <p:sldLayoutId id="2147483702" r:id="rId4"/>
    <p:sldLayoutId id="2147483703" r:id="rId5"/>
    <p:sldLayoutId id="2147483705" r:id="rId6"/>
    <p:sldLayoutId id="2147483683" r:id="rId7"/>
    <p:sldLayoutId id="2147483651" r:id="rId8"/>
    <p:sldLayoutId id="2147483704" r:id="rId9"/>
    <p:sldLayoutId id="2147483701" r:id="rId10"/>
    <p:sldLayoutId id="2147483659" r:id="rId11"/>
    <p:sldLayoutId id="2147483657" r:id="rId12"/>
    <p:sldLayoutId id="2147483660" r:id="rId13"/>
    <p:sldLayoutId id="2147483661" r:id="rId14"/>
    <p:sldLayoutId id="2147483654" r:id="rId1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000"/>
        </a:spcBef>
        <a:buClr>
          <a:schemeClr val="accent1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342900" algn="l" defTabSz="914400" rtl="0" eaLnBrk="1" latinLnBrk="0" hangingPunct="1">
        <a:spcBef>
          <a:spcPts val="800"/>
        </a:spcBef>
        <a:buClr>
          <a:schemeClr val="accent1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25525" indent="-341313" algn="l" defTabSz="914400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4775" indent="-349250" algn="l" defTabSz="914400" rtl="0" eaLnBrk="1" latinLnBrk="0" hangingPunct="1">
        <a:spcBef>
          <a:spcPts val="400"/>
        </a:spcBef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7675" indent="-342900" algn="l" defTabSz="914400" rtl="0" eaLnBrk="1" latinLnBrk="0" hangingPunct="1">
        <a:spcBef>
          <a:spcPts val="200"/>
        </a:spcBef>
        <a:buClr>
          <a:schemeClr val="accent1"/>
        </a:buClr>
        <a:buSzPct val="70000"/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p-weatherford.com/events/2015_WESC/WESC_Survey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CygNet Operator Mobile App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Mike Borland</a:t>
            </a:r>
          </a:p>
          <a:p>
            <a:r>
              <a:rPr lang="en-US" dirty="0" smtClean="0"/>
              <a:t>Sr. Development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8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One-Step Alarm Notification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46102" y="919163"/>
            <a:ext cx="2359695" cy="3709987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4008" y="919162"/>
            <a:ext cx="3194352" cy="370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28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74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Survey and Prizes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Online survey</a:t>
            </a:r>
          </a:p>
          <a:p>
            <a:pPr lvl="1"/>
            <a:r>
              <a:rPr lang="en-US" dirty="0"/>
              <a:t>QR </a:t>
            </a:r>
            <a:r>
              <a:rPr lang="en-US" dirty="0" smtClean="0"/>
              <a:t>code or go to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ep-weatherford.com/events/2015_WESC/WESC_Survey.html</a:t>
            </a:r>
            <a:endParaRPr lang="en-US" dirty="0"/>
          </a:p>
          <a:p>
            <a:pPr lvl="1"/>
            <a:r>
              <a:rPr lang="en-US" dirty="0" smtClean="0"/>
              <a:t>2 laptops in registration area</a:t>
            </a:r>
          </a:p>
          <a:p>
            <a:r>
              <a:rPr lang="en-US" dirty="0" smtClean="0"/>
              <a:t>Hardcopies</a:t>
            </a:r>
            <a:endParaRPr lang="en-US" dirty="0"/>
          </a:p>
          <a:p>
            <a:pPr lvl="1"/>
            <a:r>
              <a:rPr lang="en-US" dirty="0"/>
              <a:t>Registration </a:t>
            </a:r>
            <a:r>
              <a:rPr lang="en-US" dirty="0" smtClean="0"/>
              <a:t>desk</a:t>
            </a:r>
          </a:p>
          <a:p>
            <a:pPr marL="0" lvl="1" indent="0" algn="ctr">
              <a:spcBef>
                <a:spcPts val="1000"/>
              </a:spcBef>
              <a:buSzPct val="70000"/>
              <a:buNone/>
            </a:pP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>Please </a:t>
            </a:r>
            <a:r>
              <a:rPr lang="en-US" sz="2900" dirty="0"/>
              <a:t>stop by the registration desk to get your ticket for the drawing </a:t>
            </a:r>
            <a:br>
              <a:rPr lang="en-US" sz="2900" dirty="0"/>
            </a:br>
            <a:r>
              <a:rPr lang="en-US" sz="2900" dirty="0" smtClean="0"/>
              <a:t>once </a:t>
            </a:r>
            <a:r>
              <a:rPr lang="en-US" sz="2900" dirty="0"/>
              <a:t>you have completed the </a:t>
            </a:r>
            <a:r>
              <a:rPr lang="en-US" sz="2900" dirty="0" smtClean="0"/>
              <a:t>survey</a:t>
            </a:r>
          </a:p>
          <a:p>
            <a:pPr marL="0" lvl="1" indent="0" algn="ctr">
              <a:spcBef>
                <a:spcPts val="1000"/>
              </a:spcBef>
              <a:buSzPct val="70000"/>
              <a:buNone/>
            </a:pPr>
            <a:endParaRPr lang="en-US" sz="2900" dirty="0"/>
          </a:p>
          <a:p>
            <a:pPr marL="0" indent="0" algn="ctr">
              <a:buNone/>
            </a:pPr>
            <a:r>
              <a:rPr lang="en-US" sz="2900" dirty="0" smtClean="0"/>
              <a:t>Survey </a:t>
            </a:r>
            <a:r>
              <a:rPr lang="en-US" sz="2900" dirty="0"/>
              <a:t>prizes will be drawn at the </a:t>
            </a:r>
            <a:r>
              <a:rPr lang="en-US" sz="2900" dirty="0" smtClean="0"/>
              <a:t>end </a:t>
            </a:r>
            <a:r>
              <a:rPr lang="en-US" sz="2900" dirty="0"/>
              <a:t>of Wednesday in the Session Close</a:t>
            </a:r>
            <a:r>
              <a:rPr lang="en-US" sz="2900" dirty="0" smtClean="0"/>
              <a:t>!</a:t>
            </a:r>
          </a:p>
          <a:p>
            <a:pPr marL="0" indent="0" algn="ctr">
              <a:buNone/>
            </a:pPr>
            <a:endParaRPr lang="en-US" sz="2900" dirty="0"/>
          </a:p>
          <a:p>
            <a:pPr marL="0" indent="0" algn="ctr">
              <a:buNone/>
            </a:pPr>
            <a:r>
              <a:rPr lang="en-US" sz="2900" dirty="0"/>
              <a:t>You must be present to </a:t>
            </a:r>
            <a:r>
              <a:rPr lang="en-US" sz="2900" dirty="0" smtClean="0"/>
              <a:t>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20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Get the app today</a:t>
            </a:r>
            <a:endParaRPr lang="en-US" u="sng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Email: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Michael.Borland@Weatherford.com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sz="600" u="sng" dirty="0" smtClean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u="sng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Mobile Host (For Testing)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URL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https:\\iris.cygnet.com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Username: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operator1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Password: </a:t>
            </a:r>
            <a:r>
              <a:rPr lang="en-US" b="1" dirty="0" err="1">
                <a:solidFill>
                  <a:schemeClr val="bg1">
                    <a:lumMod val="50000"/>
                  </a:schemeClr>
                </a:solidFill>
              </a:rPr>
              <a:t>CygNetMobile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!</a:t>
            </a:r>
            <a:endParaRPr lang="en-US" sz="4000" b="1" dirty="0"/>
          </a:p>
          <a:p>
            <a:pPr marL="0" indent="0" algn="ctr">
              <a:buNone/>
            </a:pPr>
            <a:endParaRPr lang="en-US" sz="600" dirty="0"/>
          </a:p>
          <a:p>
            <a:pPr marL="0" indent="0" algn="ctr">
              <a:buNone/>
            </a:pPr>
            <a:r>
              <a:rPr lang="en-US" u="sng" dirty="0" smtClean="0"/>
              <a:t>For more information (and these slides) visit: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www.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cygnetblog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.com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71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CygNet Goes Mobile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Research (April – July 2014)</a:t>
            </a:r>
          </a:p>
          <a:p>
            <a:pPr lvl="1"/>
            <a:r>
              <a:rPr lang="en-US" dirty="0" smtClean="0"/>
              <a:t>Contracted with Chai One to get an expert, outside perspective</a:t>
            </a:r>
          </a:p>
          <a:p>
            <a:pPr lvl="1"/>
            <a:r>
              <a:rPr lang="en-US" dirty="0" smtClean="0"/>
              <a:t>Surveyed and interviewed multiple personas from multiple companies.</a:t>
            </a:r>
          </a:p>
          <a:p>
            <a:pPr lvl="1"/>
            <a:r>
              <a:rPr lang="en-US" dirty="0" smtClean="0"/>
              <a:t>Resulted in 7 identified personas who use CygNet data</a:t>
            </a:r>
          </a:p>
        </p:txBody>
      </p:sp>
    </p:spTree>
    <p:extLst>
      <p:ext uri="{BB962C8B-B14F-4D97-AF65-F5344CB8AC3E}">
        <p14:creationId xmlns:p14="http://schemas.microsoft.com/office/powerpoint/2010/main" val="249316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CygNet Goes Mobile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2: </a:t>
            </a:r>
            <a:r>
              <a:rPr lang="en-US" dirty="0" smtClean="0"/>
              <a:t>Design (July – October 2014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More surveys and more interviews (40 employees across 7 customers)</a:t>
            </a:r>
          </a:p>
          <a:p>
            <a:pPr lvl="1"/>
            <a:r>
              <a:rPr lang="en-US" dirty="0" smtClean="0"/>
              <a:t>Create wireframes, interview customers, repeat</a:t>
            </a:r>
          </a:p>
          <a:p>
            <a:pPr lvl="1"/>
            <a:r>
              <a:rPr lang="en-US" dirty="0" smtClean="0"/>
              <a:t>Define MVP for first release</a:t>
            </a:r>
          </a:p>
        </p:txBody>
      </p:sp>
    </p:spTree>
    <p:extLst>
      <p:ext uri="{BB962C8B-B14F-4D97-AF65-F5344CB8AC3E}">
        <p14:creationId xmlns:p14="http://schemas.microsoft.com/office/powerpoint/2010/main" val="386373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CygNet Goes Mobile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3: </a:t>
            </a:r>
            <a:r>
              <a:rPr lang="en-US" dirty="0" smtClean="0"/>
              <a:t>Development (October 2014 – Present)</a:t>
            </a:r>
          </a:p>
          <a:p>
            <a:pPr lvl="1"/>
            <a:r>
              <a:rPr lang="en-US" dirty="0" smtClean="0"/>
              <a:t>Build different apps for each persona instead of a one size fits all model</a:t>
            </a:r>
          </a:p>
          <a:p>
            <a:pPr lvl="1"/>
            <a:r>
              <a:rPr lang="en-US" dirty="0" smtClean="0"/>
              <a:t>7 person iPhone development team including a designer and researcher</a:t>
            </a:r>
          </a:p>
          <a:p>
            <a:pPr lvl="1"/>
            <a:r>
              <a:rPr lang="en-US" dirty="0" smtClean="0"/>
              <a:t>3+ person host development team creating a new REST interface as part of our next generation UI platform</a:t>
            </a:r>
          </a:p>
        </p:txBody>
      </p:sp>
    </p:spTree>
    <p:extLst>
      <p:ext uri="{BB962C8B-B14F-4D97-AF65-F5344CB8AC3E}">
        <p14:creationId xmlns:p14="http://schemas.microsoft.com/office/powerpoint/2010/main" val="249431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Release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View current values</a:t>
            </a:r>
          </a:p>
          <a:p>
            <a:r>
              <a:rPr lang="en-US" dirty="0" smtClean="0"/>
              <a:t>Trend historical values</a:t>
            </a:r>
          </a:p>
          <a:p>
            <a:r>
              <a:rPr lang="en-US" dirty="0" smtClean="0"/>
              <a:t>View alarms and alarm notifications</a:t>
            </a:r>
          </a:p>
          <a:p>
            <a:r>
              <a:rPr lang="en-US" dirty="0" smtClean="0"/>
              <a:t>One-step acknowledgment of alarms and alarm notifications</a:t>
            </a:r>
          </a:p>
          <a:p>
            <a:r>
              <a:rPr lang="en-US" dirty="0" smtClean="0"/>
              <a:t>View facilities on a map</a:t>
            </a:r>
          </a:p>
          <a:p>
            <a:r>
              <a:rPr lang="en-US" dirty="0" smtClean="0"/>
              <a:t>View data without network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1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Enhance the CygNet Operator app</a:t>
            </a:r>
          </a:p>
          <a:p>
            <a:pPr lvl="1"/>
            <a:r>
              <a:rPr lang="en-US" dirty="0" smtClean="0"/>
              <a:t>Support additional OS (i.e. Android, Windows)</a:t>
            </a:r>
          </a:p>
          <a:p>
            <a:pPr lvl="1"/>
            <a:r>
              <a:rPr lang="en-US" dirty="0" smtClean="0"/>
              <a:t>Support additional form factor (i.e. tablets)</a:t>
            </a:r>
          </a:p>
          <a:p>
            <a:pPr lvl="1"/>
            <a:r>
              <a:rPr lang="en-US" dirty="0" smtClean="0"/>
              <a:t>Add messaging and task assignment</a:t>
            </a:r>
          </a:p>
          <a:p>
            <a:pPr lvl="1"/>
            <a:r>
              <a:rPr lang="en-US" dirty="0" smtClean="0"/>
              <a:t>Add control (Data polling, </a:t>
            </a:r>
            <a:r>
              <a:rPr lang="en-US" dirty="0" err="1" smtClean="0"/>
              <a:t>setpoints</a:t>
            </a:r>
            <a:r>
              <a:rPr lang="en-US" dirty="0" smtClean="0"/>
              <a:t>…)</a:t>
            </a:r>
          </a:p>
          <a:p>
            <a:pPr marL="342900" lvl="1">
              <a:spcBef>
                <a:spcPts val="1000"/>
              </a:spcBef>
              <a:buSzPct val="70000"/>
              <a:buFont typeface="Wingdings" panose="05000000000000000000" pitchFamily="2" charset="2"/>
              <a:buChar char="n"/>
            </a:pPr>
            <a:r>
              <a:rPr lang="en-US" sz="2800" dirty="0" smtClean="0"/>
              <a:t>Create </a:t>
            </a:r>
            <a:r>
              <a:rPr lang="en-US" sz="2800" dirty="0"/>
              <a:t>new apps for other </a:t>
            </a:r>
            <a:r>
              <a:rPr lang="en-US" sz="2800" dirty="0" smtClean="0"/>
              <a:t>personas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622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Diagram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2058" y="919163"/>
            <a:ext cx="5879885" cy="370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00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your sub-hierarchies within group service</a:t>
            </a:r>
          </a:p>
          <a:p>
            <a:r>
              <a:rPr lang="en-US" sz="2800" dirty="0" smtClean="0"/>
              <a:t>Pick which UDCs to display by facility type</a:t>
            </a:r>
          </a:p>
          <a:p>
            <a:pPr lvl="1"/>
            <a:r>
              <a:rPr lang="en-US" sz="2400" dirty="0" smtClean="0"/>
              <a:t>Supports relative facilities</a:t>
            </a:r>
          </a:p>
          <a:p>
            <a:r>
              <a:rPr lang="en-US" dirty="0" smtClean="0"/>
              <a:t>Configure historical rollup settings (optional)</a:t>
            </a:r>
          </a:p>
          <a:p>
            <a:r>
              <a:rPr lang="en-US" sz="2800" dirty="0" smtClean="0"/>
              <a:t>Assign hierarchies to users</a:t>
            </a:r>
          </a:p>
        </p:txBody>
      </p:sp>
    </p:spTree>
    <p:extLst>
      <p:ext uri="{BB962C8B-B14F-4D97-AF65-F5344CB8AC3E}">
        <p14:creationId xmlns:p14="http://schemas.microsoft.com/office/powerpoint/2010/main" val="358156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CygNet To Mobile Hierarchy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44425" y="1079823"/>
            <a:ext cx="5655151" cy="338866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664898" y="3088257"/>
            <a:ext cx="629728" cy="1086928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36848" y="3088257"/>
            <a:ext cx="629728" cy="1086928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72303" y="3088257"/>
            <a:ext cx="629728" cy="1086928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22737" y="3073136"/>
            <a:ext cx="629728" cy="1086928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78533" y="2407955"/>
            <a:ext cx="797861" cy="1238887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303982" y="3539266"/>
            <a:ext cx="613185" cy="1013011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851779" y="3539266"/>
            <a:ext cx="613185" cy="1013011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567980" y="2468495"/>
            <a:ext cx="1298596" cy="2088500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09701" y="2454570"/>
            <a:ext cx="1298596" cy="2088500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72752" y="2495791"/>
            <a:ext cx="2055770" cy="2400195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0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WFT PPT Template">
  <a:themeElements>
    <a:clrScheme name="Weatherford PPT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E1141"/>
      </a:accent1>
      <a:accent2>
        <a:srgbClr val="F39500"/>
      </a:accent2>
      <a:accent3>
        <a:srgbClr val="FFC52F"/>
      </a:accent3>
      <a:accent4>
        <a:srgbClr val="3F3F3F"/>
      </a:accent4>
      <a:accent5>
        <a:srgbClr val="717477"/>
      </a:accent5>
      <a:accent6>
        <a:srgbClr val="999B9E"/>
      </a:accent6>
      <a:hlink>
        <a:srgbClr val="007B87"/>
      </a:hlink>
      <a:folHlink>
        <a:srgbClr val="007B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6275</TotalTime>
  <Words>397</Words>
  <Application>Microsoft Office PowerPoint</Application>
  <PresentationFormat>On-screen Show (16:9)</PresentationFormat>
  <Paragraphs>68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WFT PPT Template</vt:lpstr>
      <vt:lpstr>PowerPoint Presentation</vt:lpstr>
      <vt:lpstr>CygNet Goes Mobile</vt:lpstr>
      <vt:lpstr>CygNet Goes Mobile</vt:lpstr>
      <vt:lpstr>CygNet Goes Mobile</vt:lpstr>
      <vt:lpstr>Initial Release </vt:lpstr>
      <vt:lpstr>The Future</vt:lpstr>
      <vt:lpstr>Network Diagram</vt:lpstr>
      <vt:lpstr>Host Configuration</vt:lpstr>
      <vt:lpstr>CygNet To Mobile Hierarchy</vt:lpstr>
      <vt:lpstr>One-Step Alarm Notification</vt:lpstr>
      <vt:lpstr>DEMO</vt:lpstr>
      <vt:lpstr>Event Survey and Prizes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Carr, Jay R</dc:creator>
  <cp:lastModifiedBy>Mike Borland</cp:lastModifiedBy>
  <cp:revision>316</cp:revision>
  <dcterms:created xsi:type="dcterms:W3CDTF">2014-02-06T19:07:35Z</dcterms:created>
  <dcterms:modified xsi:type="dcterms:W3CDTF">2015-03-31T04:00:08Z</dcterms:modified>
</cp:coreProperties>
</file>